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77" r:id="rId3"/>
    <p:sldId id="257" r:id="rId4"/>
    <p:sldId id="267" r:id="rId5"/>
    <p:sldId id="268" r:id="rId6"/>
    <p:sldId id="273" r:id="rId7"/>
    <p:sldId id="269" r:id="rId8"/>
    <p:sldId id="270" r:id="rId9"/>
    <p:sldId id="292" r:id="rId10"/>
    <p:sldId id="271" r:id="rId11"/>
    <p:sldId id="276" r:id="rId12"/>
    <p:sldId id="287" r:id="rId13"/>
    <p:sldId id="289" r:id="rId14"/>
    <p:sldId id="272" r:id="rId15"/>
    <p:sldId id="293" r:id="rId16"/>
    <p:sldId id="263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60E5-0F24-6E46-A869-265BBB912E7F}" type="datetimeFigureOut"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EA5CC-2F26-5A4F-9E47-9EE8D15316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782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6C3AA4-67BE-44F7-809A-3582401494AF}" type="datetime4">
              <a:rPr lang="en-US" smtClean="0"/>
              <a:pPr/>
              <a:t>May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6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172EEB-1769-4776-AD69-E7C1260563EB}" type="datetime4">
              <a:rPr lang="en-US" smtClean="0"/>
              <a:pPr/>
              <a:t>May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23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37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554"/>
            <a:ext cx="4038600" cy="4700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2554"/>
            <a:ext cx="4038600" cy="4700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4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862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8387"/>
            <a:ext cx="4040188" cy="41067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862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8387"/>
            <a:ext cx="4041775" cy="41067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9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00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6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7EAB0C-2220-4D0E-A0DD-DB7FA0F742F4}" type="datetime4">
              <a:rPr lang="en-US" smtClean="0"/>
              <a:pPr/>
              <a:t>May 26,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3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16D63-31BF-4B94-B6C5-E20B2C63F515}" type="datetime4">
              <a:rPr lang="en-US" smtClean="0"/>
              <a:pPr/>
              <a:t>May 26,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5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2382" y="5882557"/>
            <a:ext cx="3574257" cy="97544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2380" y="5882914"/>
            <a:ext cx="9146380" cy="97508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000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310"/>
            <a:ext cx="8229600" cy="826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3679"/>
            <a:ext cx="8229600" cy="4587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9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40000"/>
              <a:lumOff val="60000"/>
            </a:schemeClr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hsimp.com/" TargetMode="External"/><Relationship Id="rId2" Type="http://schemas.openxmlformats.org/officeDocument/2006/relationships/hyperlink" Target="mailto:bdjason@carrollk12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HSIMB 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34" y="1341277"/>
            <a:ext cx="8655544" cy="1584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3450969"/>
            <a:ext cx="60310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/>
                <a:cs typeface="Monotype Corsiva"/>
              </a:rPr>
              <a:t>A Tradition of Excellence!</a:t>
            </a:r>
          </a:p>
        </p:txBody>
      </p:sp>
    </p:spTree>
    <p:extLst>
      <p:ext uri="{BB962C8B-B14F-4D97-AF65-F5344CB8AC3E}">
        <p14:creationId xmlns:p14="http://schemas.microsoft.com/office/powerpoint/2010/main" val="15449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is Mandatory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Absences for Summer Band Camp must be pre-approved by Ms. Jason.  Please make every effort to re-work vacation plans and appointments around the camp schedule. </a:t>
            </a:r>
          </a:p>
          <a:p>
            <a:endParaRPr lang="en-US" sz="2200" dirty="0"/>
          </a:p>
          <a:p>
            <a:r>
              <a:rPr lang="en-US" sz="2200" dirty="0"/>
              <a:t>Students are expected to be transparent with all </a:t>
            </a:r>
            <a:r>
              <a:rPr lang="en-US" sz="2200" i="1" dirty="0"/>
              <a:t>known</a:t>
            </a:r>
            <a:r>
              <a:rPr lang="en-US" sz="2200" dirty="0"/>
              <a:t> absences before signing a contract.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i="1" dirty="0"/>
              <a:t>5 missed rehearsals </a:t>
            </a:r>
            <a:r>
              <a:rPr lang="en-US" sz="2200" dirty="0"/>
              <a:t>attendance policy in effect starting the first day of school.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It is </a:t>
            </a:r>
            <a:r>
              <a:rPr lang="en-US" sz="2200" i="1" dirty="0"/>
              <a:t>extremely rare</a:t>
            </a:r>
            <a:r>
              <a:rPr lang="en-US" sz="2200" dirty="0"/>
              <a:t> for a student to miss a scheduled competition.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No student may miss Chapter V Championships or Atlantic Coast Championships.  </a:t>
            </a:r>
          </a:p>
        </p:txBody>
      </p:sp>
    </p:spTree>
    <p:extLst>
      <p:ext uri="{BB962C8B-B14F-4D97-AF65-F5344CB8AC3E}">
        <p14:creationId xmlns:p14="http://schemas.microsoft.com/office/powerpoint/2010/main" val="71236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0"/>
            <a:ext cx="8229600" cy="1131570"/>
          </a:xfrm>
        </p:spPr>
        <p:txBody>
          <a:bodyPr>
            <a:normAutofit fontScale="90000"/>
          </a:bodyPr>
          <a:lstStyle/>
          <a:p>
            <a:r>
              <a:rPr lang="en-US" dirty="0"/>
              <a:t>The only person who can fill your student’s spot…is YOUR student.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20871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We do not have alternates.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We cannot “bench” students in our activity.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When your student is absent we march “a hole” on the field.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When your student is absent no one plays their instrument or spins their equipment.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When your student missed rehearsal the group suffers and cannot move forward.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When a student is absent for a performance…we lose points.</a:t>
            </a:r>
          </a:p>
        </p:txBody>
      </p:sp>
    </p:spTree>
    <p:extLst>
      <p:ext uri="{BB962C8B-B14F-4D97-AF65-F5344CB8AC3E}">
        <p14:creationId xmlns:p14="http://schemas.microsoft.com/office/powerpoint/2010/main" val="276532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 Procedures Handout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656216"/>
              </p:ext>
            </p:extLst>
          </p:nvPr>
        </p:nvGraphicFramePr>
        <p:xfrm>
          <a:off x="506437" y="1371600"/>
          <a:ext cx="7847856" cy="375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">
                  <a:extLst>
                    <a:ext uri="{9D8B030D-6E8A-4147-A177-3AD203B41FA5}">
                      <a16:colId xmlns:a16="http://schemas.microsoft.com/office/drawing/2014/main" val="875719051"/>
                    </a:ext>
                  </a:extLst>
                </a:gridCol>
                <a:gridCol w="1152514">
                  <a:extLst>
                    <a:ext uri="{9D8B030D-6E8A-4147-A177-3AD203B41FA5}">
                      <a16:colId xmlns:a16="http://schemas.microsoft.com/office/drawing/2014/main" val="3938303890"/>
                    </a:ext>
                  </a:extLst>
                </a:gridCol>
                <a:gridCol w="2575425">
                  <a:extLst>
                    <a:ext uri="{9D8B030D-6E8A-4147-A177-3AD203B41FA5}">
                      <a16:colId xmlns:a16="http://schemas.microsoft.com/office/drawing/2014/main" val="3700591735"/>
                    </a:ext>
                  </a:extLst>
                </a:gridCol>
                <a:gridCol w="2546252">
                  <a:extLst>
                    <a:ext uri="{9D8B030D-6E8A-4147-A177-3AD203B41FA5}">
                      <a16:colId xmlns:a16="http://schemas.microsoft.com/office/drawing/2014/main" val="4097876753"/>
                    </a:ext>
                  </a:extLst>
                </a:gridCol>
                <a:gridCol w="574859">
                  <a:extLst>
                    <a:ext uri="{9D8B030D-6E8A-4147-A177-3AD203B41FA5}">
                      <a16:colId xmlns:a16="http://schemas.microsoft.com/office/drawing/2014/main" val="3213566195"/>
                    </a:ext>
                  </a:extLst>
                </a:gridCol>
              </a:tblGrid>
              <a:tr h="1505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Week 1: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8/3- 8/7	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  <a:effectLst/>
                        </a:rPr>
                        <a:t>Horn Line/Battery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M/W/F, 9-4 pm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T/Thurs, 9-12 noon; 6-9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  <a:effectLst/>
                        </a:rPr>
                        <a:t>Front Ensemble/Color Guard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M-Thurs. 9-12 noon; 6-9pm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Friday, 9-4 pm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43437"/>
                  </a:ext>
                </a:extLst>
              </a:tr>
              <a:tr h="855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Week 2: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8/10- 8/14	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M/W/F, 9-4 pm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T/Thurs, 9-12 noon; 6-9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M-Thurs. 9-12 noon; 6-9 pm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Friday, 9-4 pm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33355"/>
                  </a:ext>
                </a:extLst>
              </a:tr>
              <a:tr h="1393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Week 3: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8/17-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8/21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M/W, 9-4 pm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T/Thurs, 9-12 noon; 6-9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Friday, 9-9 pm*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M- Thursday, 9-12 noon; 6-9 pm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Friday, 9-9 pm*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751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66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0"/>
            <a:ext cx="8229600" cy="1761490"/>
          </a:xfrm>
        </p:spPr>
        <p:txBody>
          <a:bodyPr>
            <a:normAutofit fontScale="90000"/>
          </a:bodyPr>
          <a:lstStyle/>
          <a:p>
            <a:r>
              <a:rPr lang="en-US" dirty="0"/>
              <a:t>Please See  Calendar Document</a:t>
            </a:r>
            <a:br>
              <a:rPr lang="en-US" dirty="0"/>
            </a:br>
            <a:r>
              <a:rPr lang="en-US" dirty="0"/>
              <a:t>Titled 2020 MB Calendar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13F66-8CDA-440B-90B2-342862FE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2357"/>
            <a:ext cx="7547317" cy="2923869"/>
          </a:xfrm>
        </p:spPr>
        <p:txBody>
          <a:bodyPr/>
          <a:lstStyle/>
          <a:p>
            <a:r>
              <a:rPr lang="en-US" sz="2000" dirty="0"/>
              <a:t>Due to the COVID-19 pandemic, the rehearsals, sectionals, football games and competitions listed are subject to change or cancellation.  </a:t>
            </a:r>
          </a:p>
          <a:p>
            <a:endParaRPr lang="en-US" sz="2000" dirty="0"/>
          </a:p>
          <a:p>
            <a:r>
              <a:rPr lang="en-US" sz="2000" dirty="0"/>
              <a:t>This schedule best represents how the </a:t>
            </a:r>
            <a:r>
              <a:rPr lang="en-US" sz="2000" i="1" dirty="0"/>
              <a:t>Lions’ Pride </a:t>
            </a:r>
            <a:r>
              <a:rPr lang="en-US" sz="2000" dirty="0"/>
              <a:t>Marching Band would operate under NORMAL conditions.  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9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10"/>
            <a:ext cx="8229600" cy="1297256"/>
          </a:xfrm>
        </p:spPr>
        <p:txBody>
          <a:bodyPr>
            <a:normAutofit fontScale="90000"/>
          </a:bodyPr>
          <a:lstStyle/>
          <a:p>
            <a:r>
              <a:rPr lang="en-US" dirty="0"/>
              <a:t>Marching Band Fees</a:t>
            </a:r>
            <a:br>
              <a:rPr lang="en-US" dirty="0"/>
            </a:br>
            <a:r>
              <a:rPr lang="en-US" dirty="0"/>
              <a:t>(MB Fees Document)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003"/>
            <a:ext cx="8229600" cy="373979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The overall cost for marching band is upwards of  $50,000.</a:t>
            </a:r>
          </a:p>
          <a:p>
            <a:endParaRPr lang="en-US" sz="2200" dirty="0"/>
          </a:p>
          <a:p>
            <a:r>
              <a:rPr lang="en-US" sz="2200" dirty="0"/>
              <a:t>Students pay for personal equipment and uniform needs which can vary greatly between sections. 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Food and transportation fees help offset costs to the Boosters by covering a small percentage of  the overall bill. 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Flexible payment plans.  Ask Ms. Jason.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2020 show shirts and spirit wear are optional.</a:t>
            </a:r>
          </a:p>
        </p:txBody>
      </p:sp>
    </p:spTree>
    <p:extLst>
      <p:ext uri="{BB962C8B-B14F-4D97-AF65-F5344CB8AC3E}">
        <p14:creationId xmlns:p14="http://schemas.microsoft.com/office/powerpoint/2010/main" val="110840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70AF-E0C3-40E5-B822-C26B63A3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to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A440-2157-42BF-8AD9-46408E2D6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prices listed on the 2020 Marching Band Fees document reflect a </a:t>
            </a:r>
            <a:r>
              <a:rPr lang="en-US" u="sng" dirty="0"/>
              <a:t>typical competition season </a:t>
            </a:r>
            <a:r>
              <a:rPr lang="en-US" dirty="0"/>
              <a:t>at Liberty High School; they do not include modifications that may need to be made due to the COVID-19 pandemic and/or restrictions placed on CCPS school activities.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Prices would be </a:t>
            </a:r>
            <a:r>
              <a:rPr lang="en-US" u="sng" dirty="0"/>
              <a:t>LOWERED</a:t>
            </a:r>
            <a:r>
              <a:rPr lang="en-US" dirty="0"/>
              <a:t> if the season were modified to exhibition (only) performances, etc.  Therefore, prices are subject to change reflecting the modifications we may encounter as a school system.  </a:t>
            </a:r>
          </a:p>
          <a:p>
            <a:endParaRPr lang="en-US" dirty="0"/>
          </a:p>
          <a:p>
            <a:r>
              <a:rPr lang="en-US" dirty="0"/>
              <a:t>We are hoping that a decision will be reached by August 1, 2020 regarding extracurricular activities/fall sports, which will help us to have a better understanding of how we will proceed for our 2020 Liberty </a:t>
            </a:r>
            <a:r>
              <a:rPr lang="en-US" i="1" dirty="0"/>
              <a:t>Lions’ Pride</a:t>
            </a:r>
            <a:r>
              <a:rPr lang="en-US" dirty="0"/>
              <a:t> Marching Band season.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1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LHS Instrumental Music Boosters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084438"/>
            <a:ext cx="3863724" cy="4678901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We raise money to help with:</a:t>
            </a:r>
          </a:p>
          <a:p>
            <a:pPr lvl="1"/>
            <a:r>
              <a:rPr lang="en-US"/>
              <a:t>Instruments &amp; instrument repair</a:t>
            </a:r>
          </a:p>
          <a:p>
            <a:pPr lvl="1"/>
            <a:r>
              <a:rPr lang="en-US"/>
              <a:t>Sheet music</a:t>
            </a:r>
          </a:p>
          <a:p>
            <a:pPr lvl="1"/>
            <a:r>
              <a:rPr lang="en-US"/>
              <a:t>Food &amp; field trips</a:t>
            </a:r>
          </a:p>
          <a:p>
            <a:pPr lvl="1"/>
            <a:r>
              <a:rPr lang="en-US"/>
              <a:t>Transportation</a:t>
            </a:r>
          </a:p>
          <a:p>
            <a:r>
              <a:rPr lang="en-US"/>
              <a:t>We support the Music Program!</a:t>
            </a:r>
          </a:p>
          <a:p>
            <a:pPr lvl="1"/>
            <a:r>
              <a:rPr lang="en-US"/>
              <a:t>Volunteers</a:t>
            </a:r>
          </a:p>
          <a:p>
            <a:pPr lvl="1"/>
            <a:r>
              <a:rPr lang="en-US"/>
              <a:t>Pit &amp; props</a:t>
            </a:r>
          </a:p>
          <a:p>
            <a:pPr lvl="1"/>
            <a:r>
              <a:rPr lang="en-US"/>
              <a:t>Chaperones</a:t>
            </a:r>
          </a:p>
          <a:p>
            <a:r>
              <a:rPr lang="en-US"/>
              <a:t>We are FANS!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41" y="1766630"/>
            <a:ext cx="4379423" cy="3284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 descr="LHSIMB 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81" y="6123686"/>
            <a:ext cx="3238321" cy="5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a Championship Team!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64" y="1237376"/>
            <a:ext cx="4873416" cy="4525963"/>
          </a:xfrm>
        </p:spPr>
        <p:txBody>
          <a:bodyPr>
            <a:noAutofit/>
          </a:bodyPr>
          <a:lstStyle/>
          <a:p>
            <a:r>
              <a:rPr lang="en-US" sz="2400" dirty="0"/>
              <a:t>Ms. Brandi Jason</a:t>
            </a:r>
          </a:p>
          <a:p>
            <a:pPr lvl="1"/>
            <a:r>
              <a:rPr lang="en-US" sz="2000" dirty="0"/>
              <a:t>LHS Instrumental Music</a:t>
            </a:r>
          </a:p>
          <a:p>
            <a:pPr lvl="1"/>
            <a:r>
              <a:rPr lang="en-US" sz="2000" dirty="0">
                <a:solidFill>
                  <a:srgbClr val="3366FF"/>
                </a:solidFill>
                <a:hlinkClick r:id="rId2"/>
              </a:rPr>
              <a:t>bdjason@carrollk12.org</a:t>
            </a:r>
            <a:endParaRPr lang="en-US" sz="2000" dirty="0">
              <a:solidFill>
                <a:srgbClr val="3366FF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LHSIMP Web Site!</a:t>
            </a:r>
          </a:p>
          <a:p>
            <a:pPr lvl="1"/>
            <a:r>
              <a:rPr lang="en-US" sz="2000" dirty="0">
                <a:solidFill>
                  <a:srgbClr val="3366FF"/>
                </a:solidFill>
                <a:hlinkClick r:id="rId3"/>
              </a:rPr>
              <a:t>www.LHSIMP.com</a:t>
            </a:r>
            <a:endParaRPr lang="en-US" sz="2000" dirty="0">
              <a:solidFill>
                <a:srgbClr val="3366FF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3366FF"/>
              </a:solidFill>
            </a:endParaRPr>
          </a:p>
        </p:txBody>
      </p:sp>
      <p:pic>
        <p:nvPicPr>
          <p:cNvPr id="6" name="Picture 5" descr="2013 LHSIMP Pa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5088">
            <a:off x="4828062" y="1500869"/>
            <a:ext cx="3884026" cy="383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HSIMB Head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81" y="6123686"/>
            <a:ext cx="3238321" cy="5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939" y="964787"/>
            <a:ext cx="1340037" cy="1734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036" y="972166"/>
            <a:ext cx="1314142" cy="1734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62769" y="4802753"/>
            <a:ext cx="26725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66B3FF"/>
                </a:solidFill>
                <a:latin typeface="Cambria"/>
                <a:cs typeface="Cambria"/>
              </a:rPr>
              <a:t>Brandi Jason</a:t>
            </a:r>
          </a:p>
          <a:p>
            <a:pPr algn="ctr"/>
            <a:r>
              <a:rPr lang="en-US" sz="1600" dirty="0">
                <a:solidFill>
                  <a:srgbClr val="EEECE1"/>
                </a:solidFill>
                <a:latin typeface="Cambria"/>
                <a:cs typeface="Cambria"/>
              </a:rPr>
              <a:t>Instrumental Music Director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3103" y="2737110"/>
            <a:ext cx="17491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Dave Fisher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Assistant Band Director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6047" y="2797608"/>
            <a:ext cx="15081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B3FF"/>
                </a:solidFill>
                <a:latin typeface="Cambria"/>
                <a:cs typeface="Cambria"/>
              </a:rPr>
              <a:t> Tom Vail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Marching Instructor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0391" y="4715634"/>
            <a:ext cx="16750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B3FF"/>
                </a:solidFill>
                <a:latin typeface="Cambria"/>
                <a:cs typeface="Cambria"/>
              </a:rPr>
              <a:t>Katie Greco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Color Guard Instructor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6047" y="3800030"/>
            <a:ext cx="1930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B3FF"/>
                </a:solidFill>
                <a:latin typeface="Cambria"/>
                <a:cs typeface="Cambria"/>
              </a:rPr>
              <a:t>Samantha Pickett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Color Guard Instructor</a:t>
            </a:r>
          </a:p>
        </p:txBody>
      </p:sp>
      <p:pic>
        <p:nvPicPr>
          <p:cNvPr id="19" name="Picture 18" descr="LHSIMB 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81" y="6123686"/>
            <a:ext cx="3238321" cy="592960"/>
          </a:xfrm>
          <a:prstGeom prst="rect">
            <a:avLst/>
          </a:prstGeom>
        </p:spPr>
      </p:pic>
      <p:pic>
        <p:nvPicPr>
          <p:cNvPr id="1026" name="Picture 2" descr="C:\Users\Brandi\Pictures\Pops concert\SchoolI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6" y="525710"/>
            <a:ext cx="2582999" cy="43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93450" y="1779417"/>
            <a:ext cx="19308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B3FF"/>
                </a:solidFill>
                <a:latin typeface="Cambria"/>
                <a:cs typeface="Cambria"/>
              </a:rPr>
              <a:t>Mikayla Rodski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Front Ensemble Instructor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2868" y="3800029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B3FF"/>
                </a:solidFill>
                <a:latin typeface="Cambria"/>
                <a:cs typeface="Cambria"/>
              </a:rPr>
              <a:t>Nate Fuerst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Battery Instructor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5881" y="3789727"/>
            <a:ext cx="1779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B3FF"/>
                </a:solidFill>
                <a:latin typeface="Cambria"/>
                <a:cs typeface="Cambria"/>
              </a:rPr>
              <a:t>Christine Metzger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Color Guard Instructor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4259" y="2763383"/>
            <a:ext cx="17488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B3FF"/>
                </a:solidFill>
                <a:latin typeface="Cambria"/>
                <a:cs typeface="Cambria"/>
              </a:rPr>
              <a:t>Brian Foltz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Battery Instructor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3271" y="946982"/>
            <a:ext cx="19308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6B3FF"/>
                </a:solidFill>
                <a:latin typeface="Cambria"/>
                <a:cs typeface="Cambria"/>
              </a:rPr>
              <a:t>Rachel Seibel</a:t>
            </a:r>
          </a:p>
          <a:p>
            <a:pPr algn="ctr"/>
            <a:r>
              <a:rPr lang="en-US" sz="1200" dirty="0">
                <a:solidFill>
                  <a:srgbClr val="EEECE1"/>
                </a:solidFill>
                <a:latin typeface="Cambria"/>
                <a:cs typeface="Cambria"/>
              </a:rPr>
              <a:t>Front Ensemble Instructor</a:t>
            </a:r>
          </a:p>
        </p:txBody>
      </p:sp>
    </p:spTree>
    <p:extLst>
      <p:ext uri="{BB962C8B-B14F-4D97-AF65-F5344CB8AC3E}">
        <p14:creationId xmlns:p14="http://schemas.microsoft.com/office/powerpoint/2010/main" val="38035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&amp;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362"/>
            <a:ext cx="8229600" cy="4794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Create a superior product through mastery of skill, pedagogy, musicianship and the development of creative appropriate style.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Transform students into literate consumers of music from all style periods, cultures and genres, with an aesthetic appreciation for the fine arts.</a:t>
            </a:r>
          </a:p>
          <a:p>
            <a:endParaRPr lang="en-US" dirty="0"/>
          </a:p>
          <a:p>
            <a:r>
              <a:rPr lang="en-US" dirty="0"/>
              <a:t>Build confident, responsible citizens who provide musical service to the school and greater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Build relationships in a safe, family-oriented environment that supports individual creativity with opportunities for personal growth.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LHSIMB Hea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581" y="6123686"/>
            <a:ext cx="3238321" cy="5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of Bands (TOB)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200" dirty="0"/>
          </a:p>
          <a:p>
            <a:r>
              <a:rPr lang="en-US" sz="2200" dirty="0"/>
              <a:t>A competitive circuit with an educational philosophy rooted in precision, mastery and execution of skill.</a:t>
            </a:r>
          </a:p>
          <a:p>
            <a:endParaRPr lang="en-US" sz="2200" dirty="0"/>
          </a:p>
          <a:p>
            <a:r>
              <a:rPr lang="en-US" sz="2200" dirty="0"/>
              <a:t>Closely resembles DCA and DCI competitive (“professional”) drum corps.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Limited to the U.S. Atlantic Coast with most participants active between the Carolinas and upstate New York.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One regional (multi-state) “chapter championship” in October  followed by Atlantic Coast Championships at Hershey Stadium in November. </a:t>
            </a:r>
          </a:p>
        </p:txBody>
      </p:sp>
    </p:spTree>
    <p:extLst>
      <p:ext uri="{BB962C8B-B14F-4D97-AF65-F5344CB8AC3E}">
        <p14:creationId xmlns:p14="http://schemas.microsoft.com/office/powerpoint/2010/main" val="324563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Marching Band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Creative, original shows that are thought provoking and highly visual.  We hire a team of professionals to write our winds arrangement, percussion arrangement, and drill design.  Nothing is “purchased” from a store.  It is 100% LHS owned and written.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Our shows are “organically” written:  every student participates 100% of the time with music and drill written for each individual.  This is why a contractual agreement and outstanding attendance is </a:t>
            </a:r>
            <a:r>
              <a:rPr lang="en-US" sz="2200" u="sng" dirty="0"/>
              <a:t>required</a:t>
            </a:r>
            <a:r>
              <a:rPr lang="en-US" sz="2200" dirty="0"/>
              <a:t>. 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 simple concept expanded/transformed to include original music, drill design, guard routine, guard costuming, integrated guard equipment and props.  (i.e. bird,  composing, bricks, forest)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 “musical” performed on a football field in 7 minutes and 30 seconds.  </a:t>
            </a: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7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 looking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Enthusiastic,  outgoing students who think </a:t>
            </a:r>
            <a:r>
              <a:rPr lang="en-US" sz="2200" i="1" dirty="0"/>
              <a:t>outside the box </a:t>
            </a:r>
            <a:r>
              <a:rPr lang="en-US" sz="2200" dirty="0"/>
              <a:t>and challenge themselves in new, creative ways.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Confident, go-getters who are  eager to perform and push the boundaries of their musicianship.</a:t>
            </a:r>
          </a:p>
          <a:p>
            <a:endParaRPr lang="en-US" sz="2200" dirty="0"/>
          </a:p>
          <a:p>
            <a:r>
              <a:rPr lang="en-US" sz="2200" dirty="0"/>
              <a:t>Students who have a friendly attitude and an outstanding spirit of teamwork and cooperation.</a:t>
            </a:r>
          </a:p>
          <a:p>
            <a:endParaRPr lang="en-US" sz="2200" dirty="0"/>
          </a:p>
          <a:p>
            <a:r>
              <a:rPr lang="en-US" sz="2200" dirty="0"/>
              <a:t>Students who are committed, driven, disciplined, and persevere through setbacks.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Students who are reasonably athletic and will commit to a healthy lifestyle that will keep them active throughout the season.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8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3-week Summer Band Camp (August 3- August 21)- </a:t>
            </a:r>
            <a:r>
              <a:rPr lang="en-US" sz="2200" u="sng" dirty="0"/>
              <a:t>mandatory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2-week post Summer Band Camp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In-school Season (Attendance Policy in place)</a:t>
            </a:r>
          </a:p>
          <a:p>
            <a:pPr lvl="2"/>
            <a:r>
              <a:rPr lang="en-US" sz="2200" dirty="0"/>
              <a:t>Full Band Rehearsals Tuesdays and Thursdays 6-9 pm</a:t>
            </a:r>
          </a:p>
          <a:p>
            <a:pPr lvl="2"/>
            <a:r>
              <a:rPr lang="en-US" sz="2200" dirty="0"/>
              <a:t>Sectionals:  </a:t>
            </a:r>
          </a:p>
          <a:p>
            <a:pPr marL="914400" lvl="2" indent="0">
              <a:buNone/>
            </a:pPr>
            <a:r>
              <a:rPr lang="en-US" sz="2200" dirty="0"/>
              <a:t>	Monday- Color Guard, 5-8 pm</a:t>
            </a:r>
          </a:p>
          <a:p>
            <a:pPr marL="914400" lvl="2" indent="0">
              <a:buNone/>
            </a:pPr>
            <a:r>
              <a:rPr lang="en-US" sz="2200" dirty="0"/>
              <a:t>	Wednesday- Horn Line, 2:30-5 pm</a:t>
            </a:r>
          </a:p>
          <a:p>
            <a:pPr marL="914400" lvl="2" indent="0">
              <a:buNone/>
            </a:pPr>
            <a:r>
              <a:rPr lang="en-US" sz="2200" dirty="0"/>
              <a:t>	Wednesday- Percussion, 6-9 pm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8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Season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Home Games (scheduled Fridays)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Competitions (scheduled Saturdays)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Chapter V (Greater MD) Championships on </a:t>
            </a:r>
            <a:r>
              <a:rPr lang="en-US" sz="2200" b="1" dirty="0">
                <a:solidFill>
                  <a:srgbClr val="FFFF00"/>
                </a:solidFill>
              </a:rPr>
              <a:t>October 24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Atlantic Coast Championships </a:t>
            </a:r>
          </a:p>
          <a:p>
            <a:pPr marL="0" indent="0">
              <a:buNone/>
            </a:pPr>
            <a:r>
              <a:rPr lang="en-US" sz="2200" dirty="0"/>
              <a:t>			Sunday </a:t>
            </a:r>
            <a:r>
              <a:rPr lang="en-US" sz="2200" b="1" dirty="0">
                <a:solidFill>
                  <a:srgbClr val="FFFF00"/>
                </a:solidFill>
              </a:rPr>
              <a:t>November 8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Post Season Field Trip to ORMS (November or December)</a:t>
            </a:r>
          </a:p>
        </p:txBody>
      </p:sp>
    </p:spTree>
    <p:extLst>
      <p:ext uri="{BB962C8B-B14F-4D97-AF65-F5344CB8AC3E}">
        <p14:creationId xmlns:p14="http://schemas.microsoft.com/office/powerpoint/2010/main" val="368554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2ED0-7303-4732-AC5E-AF3E7750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C124-FC82-4C61-8135-13A6B1283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 have a 9-4 pm rehearsal on the following dates:  Saturday 9/12 and 9/19, Friday 10/16 and Saturday 11/7.</a:t>
            </a:r>
          </a:p>
          <a:p>
            <a:endParaRPr lang="en-US" dirty="0"/>
          </a:p>
          <a:p>
            <a:r>
              <a:rPr lang="en-US" dirty="0"/>
              <a:t>Some weeknight schedules are altered due to Jewish holidays and national elections.</a:t>
            </a:r>
          </a:p>
        </p:txBody>
      </p:sp>
    </p:spTree>
    <p:extLst>
      <p:ext uri="{BB962C8B-B14F-4D97-AF65-F5344CB8AC3E}">
        <p14:creationId xmlns:p14="http://schemas.microsoft.com/office/powerpoint/2010/main" val="275051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FFFFFF"/>
      </a:dk1>
      <a:lt1>
        <a:srgbClr val="000000"/>
      </a:lt1>
      <a:dk2>
        <a:srgbClr val="CCCCCC"/>
      </a:dk2>
      <a:lt2>
        <a:srgbClr val="333333"/>
      </a:lt2>
      <a:accent1>
        <a:srgbClr val="0080FF"/>
      </a:accent1>
      <a:accent2>
        <a:srgbClr val="C0504D"/>
      </a:accent2>
      <a:accent3>
        <a:srgbClr val="9BBB59"/>
      </a:accent3>
      <a:accent4>
        <a:srgbClr val="FFCC66"/>
      </a:accent4>
      <a:accent5>
        <a:srgbClr val="4BACC6"/>
      </a:accent5>
      <a:accent6>
        <a:srgbClr val="F79646"/>
      </a:accent6>
      <a:hlink>
        <a:srgbClr val="66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1193</Words>
  <Application>Microsoft Office PowerPoint</Application>
  <PresentationFormat>On-screen Show (4:3)</PresentationFormat>
  <Paragraphs>178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Monotype Corsiva</vt:lpstr>
      <vt:lpstr>Office Theme</vt:lpstr>
      <vt:lpstr>PowerPoint Presentation</vt:lpstr>
      <vt:lpstr>Staff</vt:lpstr>
      <vt:lpstr>Mission &amp; Purpose</vt:lpstr>
      <vt:lpstr>Tournament of Bands (TOB)</vt:lpstr>
      <vt:lpstr>Competitive Marching Band</vt:lpstr>
      <vt:lpstr>Who are we looking for?</vt:lpstr>
      <vt:lpstr>The 2020 Season</vt:lpstr>
      <vt:lpstr>The 2020 Season</vt:lpstr>
      <vt:lpstr>The 2020 Season</vt:lpstr>
      <vt:lpstr>Attendance is Mandatory</vt:lpstr>
      <vt:lpstr>The only person who can fill your student’s spot…is YOUR student.</vt:lpstr>
      <vt:lpstr>MB Procedures Handout</vt:lpstr>
      <vt:lpstr>Please See  Calendar Document Titled 2020 MB Calendar </vt:lpstr>
      <vt:lpstr>Marching Band Fees (MB Fees Document)</vt:lpstr>
      <vt:lpstr>Due to the COVID-19 Pandemic</vt:lpstr>
      <vt:lpstr>LHS Instrumental Music Boosters</vt:lpstr>
      <vt:lpstr>Join a Championship Team!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Balch</dc:creator>
  <cp:lastModifiedBy>Jason, Brandi</cp:lastModifiedBy>
  <cp:revision>114</cp:revision>
  <dcterms:created xsi:type="dcterms:W3CDTF">2013-11-06T00:47:49Z</dcterms:created>
  <dcterms:modified xsi:type="dcterms:W3CDTF">2020-05-26T16:40:46Z</dcterms:modified>
</cp:coreProperties>
</file>