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6"/>
  </p:notesMasterIdLst>
  <p:sldIdLst>
    <p:sldId id="256" r:id="rId2"/>
    <p:sldId id="277" r:id="rId3"/>
    <p:sldId id="287" r:id="rId4"/>
    <p:sldId id="288" r:id="rId5"/>
    <p:sldId id="257" r:id="rId6"/>
    <p:sldId id="267" r:id="rId7"/>
    <p:sldId id="268" r:id="rId8"/>
    <p:sldId id="273" r:id="rId9"/>
    <p:sldId id="269" r:id="rId10"/>
    <p:sldId id="270" r:id="rId11"/>
    <p:sldId id="293" r:id="rId12"/>
    <p:sldId id="294" r:id="rId13"/>
    <p:sldId id="295" r:id="rId14"/>
    <p:sldId id="296" r:id="rId15"/>
    <p:sldId id="290" r:id="rId16"/>
    <p:sldId id="271" r:id="rId17"/>
    <p:sldId id="276" r:id="rId18"/>
    <p:sldId id="272" r:id="rId19"/>
    <p:sldId id="285" r:id="rId20"/>
    <p:sldId id="291" r:id="rId21"/>
    <p:sldId id="292" r:id="rId22"/>
    <p:sldId id="286" r:id="rId23"/>
    <p:sldId id="263" r:id="rId24"/>
    <p:sldId id="2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87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460E5-0F24-6E46-A869-265BBB912E7F}" type="datetimeFigureOut"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EA5CC-2F26-5A4F-9E47-9EE8D1531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5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782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6C3AA4-67BE-44F7-809A-3582401494AF}" type="datetime4">
              <a:rPr lang="en-US" smtClean="0"/>
              <a:pPr/>
              <a:t>May 21,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6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172EEB-1769-4776-AD69-E7C1260563EB}" type="datetime4">
              <a:rPr lang="en-US" smtClean="0"/>
              <a:pPr/>
              <a:t>May 21,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23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337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2554"/>
            <a:ext cx="4038600" cy="47007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2554"/>
            <a:ext cx="4038600" cy="47007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849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862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08387"/>
            <a:ext cx="4040188" cy="41067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6862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08387"/>
            <a:ext cx="4041775" cy="41067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5964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007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69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7EAB0C-2220-4D0E-A0DD-DB7FA0F742F4}" type="datetime4">
              <a:rPr lang="en-US" smtClean="0"/>
              <a:pPr/>
              <a:t>May 21,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39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16D63-31BF-4B94-B6C5-E20B2C63F515}" type="datetime4">
              <a:rPr lang="en-US" smtClean="0"/>
              <a:pPr/>
              <a:t>May 21,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5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-2382" y="5882557"/>
            <a:ext cx="3574257" cy="97544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2380" y="5882914"/>
            <a:ext cx="9146380" cy="97508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rgbClr val="00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7310"/>
            <a:ext cx="8229600" cy="82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3679"/>
            <a:ext cx="8229600" cy="4587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99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40000"/>
              <a:lumOff val="60000"/>
            </a:schemeClr>
          </a:solidFill>
          <a:latin typeface="Cambria"/>
          <a:ea typeface="+mj-ea"/>
          <a:cs typeface="Cambr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3200" kern="1200">
          <a:solidFill>
            <a:schemeClr val="tx1"/>
          </a:solidFill>
          <a:latin typeface="Cambria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2800" kern="1200">
          <a:solidFill>
            <a:schemeClr val="tx1"/>
          </a:solidFill>
          <a:latin typeface="Cambria"/>
          <a:ea typeface="+mn-ea"/>
          <a:cs typeface="Cambri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2400" kern="1200">
          <a:solidFill>
            <a:schemeClr val="tx1"/>
          </a:solidFill>
          <a:latin typeface="Cambria"/>
          <a:ea typeface="+mn-ea"/>
          <a:cs typeface="Cambri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Cambria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hsimp.com/" TargetMode="External"/><Relationship Id="rId2" Type="http://schemas.openxmlformats.org/officeDocument/2006/relationships/hyperlink" Target="mailto:bdjason@carrollk12.or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HSIMB 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34" y="1341277"/>
            <a:ext cx="8655544" cy="15848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49405" y="3450969"/>
            <a:ext cx="519146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/>
                <a:cs typeface="Monotype Corsiva"/>
              </a:rPr>
              <a:t>An Enduring Tradition of Excellence!</a:t>
            </a:r>
          </a:p>
        </p:txBody>
      </p:sp>
    </p:spTree>
    <p:extLst>
      <p:ext uri="{BB962C8B-B14F-4D97-AF65-F5344CB8AC3E}">
        <p14:creationId xmlns:p14="http://schemas.microsoft.com/office/powerpoint/2010/main" val="15449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2025 Season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Home Games (scheduled Fridays)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Competitions (scheduled Saturdays)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TOB Chapter V (Greater MD) Championships on </a:t>
            </a:r>
            <a:r>
              <a:rPr lang="en-US" sz="2200" b="1" dirty="0">
                <a:solidFill>
                  <a:srgbClr val="FFFF00"/>
                </a:solidFill>
              </a:rPr>
              <a:t>October 18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TOB Atlantic Coast Championships  on </a:t>
            </a:r>
            <a:r>
              <a:rPr lang="en-US" sz="2200" b="1" dirty="0">
                <a:solidFill>
                  <a:srgbClr val="FFFF00"/>
                </a:solidFill>
              </a:rPr>
              <a:t>November 1 or 2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Post Season Field Trip to ORMS (November)</a:t>
            </a:r>
          </a:p>
        </p:txBody>
      </p:sp>
    </p:spTree>
    <p:extLst>
      <p:ext uri="{BB962C8B-B14F-4D97-AF65-F5344CB8AC3E}">
        <p14:creationId xmlns:p14="http://schemas.microsoft.com/office/powerpoint/2010/main" val="3685540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33281-CA93-B28F-918E-A79157A1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Summer Full Band Rehearsals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D447D-017A-AC78-74D8-C5B06DCBD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Wednesday, June 11, 6-9 pm</a:t>
            </a:r>
          </a:p>
          <a:p>
            <a:r>
              <a:rPr lang="en-US" dirty="0"/>
              <a:t>Wednesday, July 9, 6-9 pm</a:t>
            </a:r>
          </a:p>
          <a:p>
            <a:r>
              <a:rPr lang="en-US" dirty="0"/>
              <a:t>Wednesday, July  23, 6-9 pm</a:t>
            </a:r>
          </a:p>
          <a:p>
            <a:endParaRPr lang="en-US" dirty="0"/>
          </a:p>
          <a:p>
            <a:r>
              <a:rPr lang="en-US" dirty="0"/>
              <a:t>*Mandatory for those in town and available. </a:t>
            </a:r>
          </a:p>
        </p:txBody>
      </p:sp>
    </p:spTree>
    <p:extLst>
      <p:ext uri="{BB962C8B-B14F-4D97-AF65-F5344CB8AC3E}">
        <p14:creationId xmlns:p14="http://schemas.microsoft.com/office/powerpoint/2010/main" val="1522215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BE185-20A1-513C-FFBF-20CB8A295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 Calendar</a:t>
            </a:r>
          </a:p>
        </p:txBody>
      </p:sp>
      <p:pic>
        <p:nvPicPr>
          <p:cNvPr id="4" name="Picture 3" descr="A calendar with numbers and dates&#10;&#10;AI-generated content may be incorrect.">
            <a:extLst>
              <a:ext uri="{FF2B5EF4-FFF2-40B4-BE49-F238E27FC236}">
                <a16:creationId xmlns:a16="http://schemas.microsoft.com/office/drawing/2014/main" id="{6068FC99-CF57-6B14-0580-D54342235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65" y="1509444"/>
            <a:ext cx="4982270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83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600DC-5492-CB37-80A8-23B4572D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 Calendar</a:t>
            </a:r>
          </a:p>
        </p:txBody>
      </p:sp>
      <p:pic>
        <p:nvPicPr>
          <p:cNvPr id="4" name="Picture 3" descr="A calendar with numbers and dates&#10;&#10;AI-generated content may be incorrect.">
            <a:extLst>
              <a:ext uri="{FF2B5EF4-FFF2-40B4-BE49-F238E27FC236}">
                <a16:creationId xmlns:a16="http://schemas.microsoft.com/office/drawing/2014/main" id="{DB6B7C85-C73D-5252-339A-C3CB2576B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65" y="1514208"/>
            <a:ext cx="4982270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3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0753-2B89-21B0-D568-EEB83C3A0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 Calendar</a:t>
            </a:r>
          </a:p>
        </p:txBody>
      </p:sp>
      <p:pic>
        <p:nvPicPr>
          <p:cNvPr id="4" name="Picture 3" descr="A calendar with numbers and dates&#10;&#10;AI-generated content may be incorrect.">
            <a:extLst>
              <a:ext uri="{FF2B5EF4-FFF2-40B4-BE49-F238E27FC236}">
                <a16:creationId xmlns:a16="http://schemas.microsoft.com/office/drawing/2014/main" id="{9B8A94DD-537D-5148-3C7A-2BDEB352A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391" y="1499918"/>
            <a:ext cx="4963218" cy="3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8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7E9E4-1E63-4BA8-8450-BD534692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A38C3-63FA-43F3-88F6-75C423E7F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F38E8-4D4F-B325-9858-2AD35672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80" y="1518971"/>
            <a:ext cx="4934639" cy="38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89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is Mandatory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/>
              <a:t>Absences for Summer Band Camp must be pre-approved by Ms. Jason.  Please make every effort to re-work vacation plans and appointments around the camp schedule. </a:t>
            </a:r>
          </a:p>
          <a:p>
            <a:endParaRPr lang="en-US" sz="2200" dirty="0"/>
          </a:p>
          <a:p>
            <a:r>
              <a:rPr lang="en-US" sz="2200" dirty="0"/>
              <a:t>Students are expected to be transparent with all </a:t>
            </a:r>
            <a:r>
              <a:rPr lang="en-US" sz="2200" i="1" dirty="0"/>
              <a:t>known</a:t>
            </a:r>
            <a:r>
              <a:rPr lang="en-US" sz="2200" dirty="0"/>
              <a:t> absences before signing a contract.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i="1" dirty="0"/>
              <a:t>5 missed rehearsals </a:t>
            </a:r>
            <a:r>
              <a:rPr lang="en-US" sz="2200" dirty="0"/>
              <a:t>attendance policy in effect starting the first day of school.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It is </a:t>
            </a:r>
            <a:r>
              <a:rPr lang="en-US" sz="2200" i="1" dirty="0"/>
              <a:t>extremely rare</a:t>
            </a:r>
            <a:r>
              <a:rPr lang="en-US" sz="2200" dirty="0"/>
              <a:t> for a student to miss a scheduled competition.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No student may miss Chapter V Championships, Cavalcade </a:t>
            </a:r>
            <a:r>
              <a:rPr lang="en-US" sz="2200" dirty="0" err="1"/>
              <a:t>Championshps</a:t>
            </a:r>
            <a:r>
              <a:rPr lang="en-US" sz="2200" dirty="0"/>
              <a:t> or Atlantic Coast Championships.  </a:t>
            </a:r>
          </a:p>
        </p:txBody>
      </p:sp>
    </p:spTree>
    <p:extLst>
      <p:ext uri="{BB962C8B-B14F-4D97-AF65-F5344CB8AC3E}">
        <p14:creationId xmlns:p14="http://schemas.microsoft.com/office/powerpoint/2010/main" val="712363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310"/>
            <a:ext cx="8229600" cy="1131570"/>
          </a:xfrm>
        </p:spPr>
        <p:txBody>
          <a:bodyPr>
            <a:normAutofit fontScale="90000"/>
          </a:bodyPr>
          <a:lstStyle/>
          <a:p>
            <a:r>
              <a:rPr lang="en-US" dirty="0"/>
              <a:t>The only person who can fill your student’s spot…is YOUR student.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2080"/>
            <a:ext cx="8229600" cy="4208718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We do not have alternates.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We cannot “bench” students in our activity.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When your student is absent we march “a whole” on the field.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When your student is absent no one plays his/her instrument or spins his/her equipment.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When your student missed rehearsal the group suffers and cannot move forward.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When a student is absent for a performance…we lose points.</a:t>
            </a:r>
          </a:p>
        </p:txBody>
      </p:sp>
    </p:spTree>
    <p:extLst>
      <p:ext uri="{BB962C8B-B14F-4D97-AF65-F5344CB8AC3E}">
        <p14:creationId xmlns:p14="http://schemas.microsoft.com/office/powerpoint/2010/main" val="2765329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Students </a:t>
            </a:r>
            <a:r>
              <a:rPr lang="en-US" sz="2200" i="1" dirty="0"/>
              <a:t>only </a:t>
            </a:r>
            <a:r>
              <a:rPr lang="en-US" sz="2200" dirty="0"/>
              <a:t>pay for personal equipment and uniform needs which can vary greatly between sections. 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Food and transportation fees help offset costs to the Boosters by covering a small percentage of  the overall bill. 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Flexible payment plans.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2025 show shirts and Boosters membership are optional.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08401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Band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See Band Fees Document which also has the QR code leading you to our registration site.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122AA-A9F3-3D5F-4EDF-306D59DE31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32" y="3429000"/>
            <a:ext cx="2019300" cy="20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48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Directors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785" y="1166927"/>
            <a:ext cx="2157911" cy="2792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843196" y="4116618"/>
            <a:ext cx="267252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366FF"/>
                </a:solidFill>
                <a:latin typeface="Cambria"/>
                <a:cs typeface="Cambria"/>
              </a:rPr>
              <a:t>Brandi Jason</a:t>
            </a:r>
          </a:p>
          <a:p>
            <a:pPr algn="ctr"/>
            <a:r>
              <a:rPr lang="en-US" sz="1600" dirty="0">
                <a:solidFill>
                  <a:srgbClr val="EEECE1"/>
                </a:solidFill>
                <a:latin typeface="Cambria"/>
                <a:cs typeface="Cambria"/>
              </a:rPr>
              <a:t>Instrumental Music Director</a:t>
            </a:r>
          </a:p>
        </p:txBody>
      </p:sp>
      <p:pic>
        <p:nvPicPr>
          <p:cNvPr id="19" name="Picture 18" descr="LHSIMB Head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81" y="6123686"/>
            <a:ext cx="3238321" cy="5929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6262368" y="4232456"/>
            <a:ext cx="2424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66FF"/>
                </a:solidFill>
                <a:latin typeface="Cambria"/>
                <a:cs typeface="Cambria"/>
              </a:rPr>
              <a:t>David Fisher</a:t>
            </a:r>
          </a:p>
          <a:p>
            <a:pPr algn="ctr"/>
            <a:r>
              <a:rPr lang="en-US" sz="1600" dirty="0">
                <a:solidFill>
                  <a:srgbClr val="EEECE1"/>
                </a:solidFill>
                <a:latin typeface="Cambria"/>
                <a:cs typeface="Cambria"/>
              </a:rPr>
              <a:t>Assistant Band Director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F7C23-53C6-45A6-BFF9-8884F8FAD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55960"/>
            <a:ext cx="3748194" cy="24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1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FECD5B-9EC2-45B0-80F7-E767B7A41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Guard/DM Uniform and Flags</a:t>
            </a:r>
          </a:p>
        </p:txBody>
      </p:sp>
    </p:spTree>
    <p:extLst>
      <p:ext uri="{BB962C8B-B14F-4D97-AF65-F5344CB8AC3E}">
        <p14:creationId xmlns:p14="http://schemas.microsoft.com/office/powerpoint/2010/main" val="1090142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27BD-2BDE-9C96-8CA0-10A2C012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Uniform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16E3B-A52F-964F-A1B1-05E8267DE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35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Registration due June 2, 2025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Register Online at the bottom of the Marching Band fees sheet using the link below or the QR code:  </a:t>
            </a:r>
          </a:p>
          <a:p>
            <a:pPr marL="0" indent="0" algn="ctr">
              <a:buNone/>
            </a:pPr>
            <a:endParaRPr lang="en-US" sz="1800" kern="100" dirty="0">
              <a:solidFill>
                <a:srgbClr val="6F76A7"/>
              </a:solidFill>
              <a:effectLst/>
              <a:highlight>
                <a:srgbClr val="F3F3FE"/>
              </a:highlight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kern="100" dirty="0">
              <a:solidFill>
                <a:srgbClr val="6F76A7"/>
              </a:solidFill>
              <a:highlight>
                <a:srgbClr val="F3F3FE"/>
              </a:highlight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kern="100" dirty="0">
              <a:solidFill>
                <a:srgbClr val="6F76A7"/>
              </a:solidFill>
              <a:effectLst/>
              <a:highlight>
                <a:srgbClr val="F3F3FE"/>
              </a:highlight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59424-044A-20DA-5E37-8C60455CEC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32" y="3429000"/>
            <a:ext cx="2019300" cy="20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265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LHS Instrumental Music Boosters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084438"/>
            <a:ext cx="3863724" cy="4678901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We raise money to help with:</a:t>
            </a:r>
          </a:p>
          <a:p>
            <a:pPr lvl="1"/>
            <a:r>
              <a:rPr lang="en-US"/>
              <a:t>Instruments &amp; instrument repair</a:t>
            </a:r>
          </a:p>
          <a:p>
            <a:pPr lvl="1"/>
            <a:r>
              <a:rPr lang="en-US"/>
              <a:t>Sheet music</a:t>
            </a:r>
          </a:p>
          <a:p>
            <a:pPr lvl="1"/>
            <a:r>
              <a:rPr lang="en-US"/>
              <a:t>Food &amp; field trips</a:t>
            </a:r>
          </a:p>
          <a:p>
            <a:pPr lvl="1"/>
            <a:r>
              <a:rPr lang="en-US"/>
              <a:t>Transportation</a:t>
            </a:r>
          </a:p>
          <a:p>
            <a:r>
              <a:rPr lang="en-US"/>
              <a:t>We support the Music Program!</a:t>
            </a:r>
          </a:p>
          <a:p>
            <a:pPr lvl="1"/>
            <a:r>
              <a:rPr lang="en-US"/>
              <a:t>Volunteers</a:t>
            </a:r>
          </a:p>
          <a:p>
            <a:pPr lvl="1"/>
            <a:r>
              <a:rPr lang="en-US"/>
              <a:t>Pit &amp; props</a:t>
            </a:r>
          </a:p>
          <a:p>
            <a:pPr lvl="1"/>
            <a:r>
              <a:rPr lang="en-US"/>
              <a:t>Chaperones</a:t>
            </a:r>
          </a:p>
          <a:p>
            <a:r>
              <a:rPr lang="en-US"/>
              <a:t>We are FANS!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541" y="1766630"/>
            <a:ext cx="4379423" cy="3284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 descr="LHSIMB Head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81" y="6123686"/>
            <a:ext cx="3238321" cy="5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Join a Championship Team!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4864" y="1237376"/>
            <a:ext cx="4873416" cy="4525963"/>
          </a:xfrm>
        </p:spPr>
        <p:txBody>
          <a:bodyPr>
            <a:noAutofit/>
          </a:bodyPr>
          <a:lstStyle/>
          <a:p>
            <a:r>
              <a:rPr lang="en-US" sz="2400" dirty="0"/>
              <a:t>Ms. Brandi Jason</a:t>
            </a:r>
          </a:p>
          <a:p>
            <a:pPr lvl="1"/>
            <a:r>
              <a:rPr lang="en-US" sz="2000" dirty="0"/>
              <a:t>LHS Instrumental Music</a:t>
            </a:r>
          </a:p>
          <a:p>
            <a:pPr lvl="1"/>
            <a:r>
              <a:rPr lang="en-US" sz="2000" dirty="0">
                <a:solidFill>
                  <a:srgbClr val="3366FF"/>
                </a:solidFill>
                <a:hlinkClick r:id="rId2"/>
              </a:rPr>
              <a:t>bdjason@carrollk12.org</a:t>
            </a:r>
            <a:endParaRPr lang="en-US" sz="2000" dirty="0">
              <a:solidFill>
                <a:srgbClr val="3366FF"/>
              </a:solidFill>
            </a:endParaRPr>
          </a:p>
          <a:p>
            <a:endParaRPr lang="en-US" sz="2400" dirty="0"/>
          </a:p>
          <a:p>
            <a:r>
              <a:rPr lang="en-US" sz="2400" dirty="0"/>
              <a:t>LHSIMP Web Site!</a:t>
            </a:r>
          </a:p>
          <a:p>
            <a:pPr lvl="1"/>
            <a:r>
              <a:rPr lang="en-US" sz="2000" dirty="0">
                <a:solidFill>
                  <a:srgbClr val="3366FF"/>
                </a:solidFill>
                <a:hlinkClick r:id="rId3"/>
              </a:rPr>
              <a:t>www.LHSIMP.com</a:t>
            </a:r>
            <a:endParaRPr lang="en-US" sz="2000" dirty="0">
              <a:solidFill>
                <a:srgbClr val="3366FF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6" name="Picture 5" descr="2013 LHSIMP P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5088">
            <a:off x="4828062" y="1500869"/>
            <a:ext cx="3884026" cy="383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LHSIMB 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81" y="6123686"/>
            <a:ext cx="3238321" cy="5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26709-93A9-4865-A015-60BFC8D4A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Staff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7500F-7110-469D-8636-811DCBB99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Percussion Staff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A89F4-7546-44BF-B398-4A5CA2993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1708387"/>
            <a:ext cx="4187826" cy="4106784"/>
          </a:xfrm>
        </p:spPr>
        <p:txBody>
          <a:bodyPr/>
          <a:lstStyle/>
          <a:p>
            <a:r>
              <a:rPr lang="en-US" dirty="0"/>
              <a:t>Mikayla Rodski, Front Ensemble</a:t>
            </a:r>
          </a:p>
          <a:p>
            <a:r>
              <a:rPr lang="en-US" dirty="0"/>
              <a:t>Amy </a:t>
            </a:r>
            <a:r>
              <a:rPr lang="en-US" dirty="0" err="1"/>
              <a:t>DeLoriea</a:t>
            </a:r>
            <a:r>
              <a:rPr lang="en-US" dirty="0"/>
              <a:t>, Front Ensemble </a:t>
            </a:r>
          </a:p>
          <a:p>
            <a:r>
              <a:rPr lang="en-US" dirty="0"/>
              <a:t>Ian Hingley, Front Ensemble Technician</a:t>
            </a:r>
          </a:p>
          <a:p>
            <a:r>
              <a:rPr lang="en-US" dirty="0"/>
              <a:t>Mark Gabriele, Battery</a:t>
            </a:r>
          </a:p>
          <a:p>
            <a:r>
              <a:rPr lang="en-US" dirty="0"/>
              <a:t>Mike Mora, Battery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026BC-1928-4335-812E-BECDB06A9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Color Guard Staff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A0AFF-A820-46A7-901C-C38522DA095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Sara McDougall, Instructor</a:t>
            </a:r>
          </a:p>
          <a:p>
            <a:r>
              <a:rPr lang="en-US" dirty="0"/>
              <a:t>Aryn Kestel, Instructor</a:t>
            </a:r>
          </a:p>
          <a:p>
            <a:r>
              <a:rPr lang="en-US" dirty="0"/>
              <a:t>Katelyn Payne, Instructor</a:t>
            </a:r>
          </a:p>
        </p:txBody>
      </p:sp>
    </p:spTree>
    <p:extLst>
      <p:ext uri="{BB962C8B-B14F-4D97-AF65-F5344CB8AC3E}">
        <p14:creationId xmlns:p14="http://schemas.microsoft.com/office/powerpoint/2010/main" val="3030780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3A52C-8281-4CC2-BDD5-113F0AA77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Staff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D4B31-A32D-410D-B6C1-C3E3F8BA4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Marching Staff w/ Dave Fisher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D06B0-4B3E-43CD-B3C8-473DD062AC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Thomas Vail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8ECA-9B73-4623-A1B5-B1043B62E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Music Staff w/ Brandi Jason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E0F39-D344-45A3-AD91-FA110CCFB5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Christopher Hettenbach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48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&amp;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7362"/>
            <a:ext cx="8229600" cy="47943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Create a superior product through mastery of skill, pedagogy, musicianship and the development of creative appropriate style.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Transform students into literate consumers of music from all style periods, cultures and genres, with an aesthetic appreciation for the fine arts.</a:t>
            </a:r>
          </a:p>
          <a:p>
            <a:endParaRPr lang="en-US" dirty="0"/>
          </a:p>
          <a:p>
            <a:r>
              <a:rPr lang="en-US" dirty="0"/>
              <a:t>Build confident, responsible citizens who provide musical service to the school and greater community.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Build relationships in a safe, family-oriented environment that supports individual creativity with opportunities for personal growth.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LHSIMB Head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81" y="6123686"/>
            <a:ext cx="3238321" cy="5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310"/>
            <a:ext cx="8229600" cy="1179892"/>
          </a:xfrm>
        </p:spPr>
        <p:txBody>
          <a:bodyPr>
            <a:normAutofit fontScale="90000"/>
          </a:bodyPr>
          <a:lstStyle/>
          <a:p>
            <a:r>
              <a:rPr lang="en-US" dirty="0"/>
              <a:t>Tournament of Bands (TOB) &amp;</a:t>
            </a:r>
            <a:br>
              <a:rPr lang="en-US" dirty="0"/>
            </a:br>
            <a:r>
              <a:rPr lang="en-US" dirty="0"/>
              <a:t>Cavalcade of Bands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sz="2200" dirty="0"/>
          </a:p>
          <a:p>
            <a:r>
              <a:rPr lang="en-US" sz="2200" dirty="0"/>
              <a:t>Competitive circuits with an educational philosophy rooted in precision, mastery and execution of skill.</a:t>
            </a:r>
          </a:p>
          <a:p>
            <a:endParaRPr lang="en-US" sz="2200" dirty="0"/>
          </a:p>
          <a:p>
            <a:r>
              <a:rPr lang="en-US" sz="2200" dirty="0"/>
              <a:t>Closely resembles DCA and DCI competitive (“professional”) drum corps.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Limited to the U.S. Atlantic Coast with most participants active between the West Virginia and upstate New York.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One regional (multi-state) “chapter championship” for TOB in October  followed by Atlantic Coast Championships at Hershey Stadium in November. Cavalcade Championship at New Oxford High School in PA.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45633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Marching Band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/>
              <a:t>Creative, original shows that are thought provoking and highly visual.  We hire a team of professionals to write our winds arrangement, percussion arrangement, and drill design.  Nothing is “purchased” from a store.  It is 100% LHS owned and written.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Our shows are “organically” written:  every student participates 100% of the time with music and drill written with each individual.  This is why a contractual agreement and outstanding attendance is </a:t>
            </a:r>
            <a:r>
              <a:rPr lang="en-US" sz="2200" u="sng" dirty="0"/>
              <a:t>required</a:t>
            </a:r>
            <a:r>
              <a:rPr lang="en-US" sz="2200" dirty="0"/>
              <a:t>. 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A simple concept expanded/transformed to include original music, drill design, guard routine, guard costuming, integrated guard equipment and props.  (i.e. bird, Arabia, dolls, bricks, forest)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A “musical” performed on a football field in 7 minutes and 30 seconds.  </a:t>
            </a:r>
          </a:p>
          <a:p>
            <a:pPr marL="0" indent="0">
              <a:buNone/>
            </a:pPr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7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we looking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/>
              <a:t>Enthusiastic,  outgoing students who think </a:t>
            </a:r>
            <a:r>
              <a:rPr lang="en-US" sz="2200" i="1" dirty="0"/>
              <a:t>outside the box </a:t>
            </a:r>
            <a:r>
              <a:rPr lang="en-US" sz="2200" dirty="0"/>
              <a:t>and challenge themselves in new, creative ways.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Confident, go-getters who are  eager to perform and push the boundaries of their musicianship.</a:t>
            </a:r>
          </a:p>
          <a:p>
            <a:endParaRPr lang="en-US" sz="2200" dirty="0"/>
          </a:p>
          <a:p>
            <a:r>
              <a:rPr lang="en-US" sz="2200" dirty="0"/>
              <a:t>Students who have a friendly attitude an outstanding spirit of teamwork and cooperation.</a:t>
            </a:r>
          </a:p>
          <a:p>
            <a:endParaRPr lang="en-US" sz="2200" dirty="0"/>
          </a:p>
          <a:p>
            <a:r>
              <a:rPr lang="en-US" sz="2200" dirty="0"/>
              <a:t>Students who are committed, driven, disciplined, and persevere through setbacks.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Students who are reasonably athletic and will commit to a healthy lifestyle that will keep them active throughout the season.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8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2025 Season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200" dirty="0"/>
              <a:t>May “mini band camp” (May 21, 22 and 23  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3-week Summer Band Camp (August 4- August 22)- </a:t>
            </a:r>
            <a:r>
              <a:rPr lang="en-US" sz="2200" u="sng" dirty="0"/>
              <a:t>mandatory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1-week post Summer Band Camp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In-school Season (Attendance Policy in place)</a:t>
            </a:r>
          </a:p>
          <a:p>
            <a:pPr lvl="2"/>
            <a:r>
              <a:rPr lang="en-US" sz="2200" dirty="0"/>
              <a:t>Full Band Rehearsals Tuesdays and Thursdays 6-9 pm</a:t>
            </a:r>
          </a:p>
          <a:p>
            <a:pPr lvl="2"/>
            <a:r>
              <a:rPr lang="en-US" sz="2200" dirty="0"/>
              <a:t>Sectionals:  </a:t>
            </a:r>
          </a:p>
          <a:p>
            <a:pPr marL="914400" lvl="2" indent="0">
              <a:buNone/>
            </a:pPr>
            <a:r>
              <a:rPr lang="en-US" sz="2200" dirty="0"/>
              <a:t>	Monday- Color Guard, 6-9 pm </a:t>
            </a:r>
          </a:p>
          <a:p>
            <a:pPr marL="914400" lvl="2" indent="0">
              <a:buNone/>
            </a:pPr>
            <a:r>
              <a:rPr lang="en-US" sz="2200" dirty="0"/>
              <a:t>	Wednesday- Horn Line, 2:30-5:00 pm</a:t>
            </a:r>
          </a:p>
          <a:p>
            <a:pPr marL="914400" lvl="2" indent="0">
              <a:buNone/>
            </a:pPr>
            <a:r>
              <a:rPr lang="en-US" sz="2200" dirty="0"/>
              <a:t>	Wednesday- Percussion, 6-9 pm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83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FFFFFF"/>
      </a:dk1>
      <a:lt1>
        <a:srgbClr val="000000"/>
      </a:lt1>
      <a:dk2>
        <a:srgbClr val="CCCCCC"/>
      </a:dk2>
      <a:lt2>
        <a:srgbClr val="333333"/>
      </a:lt2>
      <a:accent1>
        <a:srgbClr val="0080FF"/>
      </a:accent1>
      <a:accent2>
        <a:srgbClr val="C0504D"/>
      </a:accent2>
      <a:accent3>
        <a:srgbClr val="9BBB59"/>
      </a:accent3>
      <a:accent4>
        <a:srgbClr val="FFCC66"/>
      </a:accent4>
      <a:accent5>
        <a:srgbClr val="4BACC6"/>
      </a:accent5>
      <a:accent6>
        <a:srgbClr val="F79646"/>
      </a:accent6>
      <a:hlink>
        <a:srgbClr val="66CC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</TotalTime>
  <Words>995</Words>
  <Application>Microsoft Office PowerPoint</Application>
  <PresentationFormat>On-screen Show (4:3)</PresentationFormat>
  <Paragraphs>155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</vt:lpstr>
      <vt:lpstr>Monotype Corsiva</vt:lpstr>
      <vt:lpstr>Segoe UI</vt:lpstr>
      <vt:lpstr>Office Theme</vt:lpstr>
      <vt:lpstr>PowerPoint Presentation</vt:lpstr>
      <vt:lpstr>Band Directors</vt:lpstr>
      <vt:lpstr>Band Staff</vt:lpstr>
      <vt:lpstr>Band Staff</vt:lpstr>
      <vt:lpstr>Mission &amp; Purpose</vt:lpstr>
      <vt:lpstr>Tournament of Bands (TOB) &amp; Cavalcade of Bands </vt:lpstr>
      <vt:lpstr>Competitive Marching Band</vt:lpstr>
      <vt:lpstr>Who are we looking for?</vt:lpstr>
      <vt:lpstr>The 2025 Season</vt:lpstr>
      <vt:lpstr>The 2025 Season</vt:lpstr>
      <vt:lpstr>Summer Full Band Rehearsals </vt:lpstr>
      <vt:lpstr>MB Calendar</vt:lpstr>
      <vt:lpstr>MB Calendar</vt:lpstr>
      <vt:lpstr>MB Calendar</vt:lpstr>
      <vt:lpstr>MB Calendar</vt:lpstr>
      <vt:lpstr>Attendance is Mandatory</vt:lpstr>
      <vt:lpstr>The only person who can fill your student’s spot…is YOUR student.</vt:lpstr>
      <vt:lpstr>Band Fees</vt:lpstr>
      <vt:lpstr>2025 Band Fees</vt:lpstr>
      <vt:lpstr>Guard/DM Uniform and Flags</vt:lpstr>
      <vt:lpstr>Band Uniform</vt:lpstr>
      <vt:lpstr>Registration due June 2, 2025</vt:lpstr>
      <vt:lpstr>LHS Instrumental Music Boosters</vt:lpstr>
      <vt:lpstr>Join a Championship Team!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Balch</dc:creator>
  <cp:lastModifiedBy>Jason, Brandi</cp:lastModifiedBy>
  <cp:revision>109</cp:revision>
  <dcterms:created xsi:type="dcterms:W3CDTF">2013-11-06T00:47:49Z</dcterms:created>
  <dcterms:modified xsi:type="dcterms:W3CDTF">2025-05-21T21:50:30Z</dcterms:modified>
</cp:coreProperties>
</file>